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74" r:id="rId4"/>
    <p:sldId id="269" r:id="rId5"/>
    <p:sldId id="276" r:id="rId6"/>
    <p:sldId id="328" r:id="rId7"/>
    <p:sldId id="324" r:id="rId8"/>
    <p:sldId id="325" r:id="rId9"/>
    <p:sldId id="323" r:id="rId10"/>
    <p:sldId id="279" r:id="rId11"/>
    <p:sldId id="280" r:id="rId12"/>
    <p:sldId id="282" r:id="rId13"/>
    <p:sldId id="287" r:id="rId14"/>
    <p:sldId id="317" r:id="rId15"/>
    <p:sldId id="286" r:id="rId16"/>
    <p:sldId id="329" r:id="rId17"/>
    <p:sldId id="319" r:id="rId18"/>
    <p:sldId id="326" r:id="rId19"/>
    <p:sldId id="327" r:id="rId20"/>
    <p:sldId id="321" r:id="rId21"/>
    <p:sldId id="322" r:id="rId22"/>
    <p:sldId id="294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1" r:id="rId36"/>
    <p:sldId id="312" r:id="rId37"/>
    <p:sldId id="313" r:id="rId38"/>
    <p:sldId id="314" r:id="rId39"/>
    <p:sldId id="315" r:id="rId40"/>
    <p:sldId id="316" r:id="rId4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328"/>
            <p14:sldId id="324"/>
            <p14:sldId id="325"/>
            <p14:sldId id="323"/>
            <p14:sldId id="279"/>
            <p14:sldId id="280"/>
            <p14:sldId id="282"/>
            <p14:sldId id="287"/>
            <p14:sldId id="317"/>
            <p14:sldId id="286"/>
            <p14:sldId id="329"/>
            <p14:sldId id="319"/>
            <p14:sldId id="326"/>
            <p14:sldId id="327"/>
            <p14:sldId id="321"/>
            <p14:sldId id="322"/>
            <p14:sldId id="294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64933" autoAdjust="0"/>
  </p:normalViewPr>
  <p:slideViewPr>
    <p:cSldViewPr>
      <p:cViewPr varScale="1">
        <p:scale>
          <a:sx n="76" d="100"/>
          <a:sy n="76" d="100"/>
        </p:scale>
        <p:origin x="157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</a:t>
            </a:r>
            <a:r>
              <a:rPr lang="en-NZ" baseline="0" dirty="0" smtClean="0"/>
              <a:t> is a platform, or a runtime environment.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20987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dirty="0" smtClean="0"/>
              <a:t>Simple REST API. </a:t>
            </a:r>
            <a:r>
              <a:rPr lang="en-NZ" sz="1100" dirty="0" smtClean="0"/>
              <a:t>Libraries for Node.js, .NET... </a:t>
            </a:r>
          </a:p>
          <a:p>
            <a:r>
              <a:rPr lang="en-NZ" sz="1200" dirty="0" smtClean="0"/>
              <a:t>String message up to 64KB</a:t>
            </a:r>
            <a:r>
              <a:rPr lang="en-NZ" sz="1100" dirty="0" smtClean="0"/>
              <a:t>. </a:t>
            </a:r>
            <a:r>
              <a:rPr lang="en-NZ" sz="1200" dirty="0" smtClean="0"/>
              <a:t>Practically unlimited Queue size</a:t>
            </a:r>
            <a:endParaRPr lang="en-NZ" sz="1050" dirty="0" smtClean="0"/>
          </a:p>
          <a:p>
            <a:r>
              <a:rPr lang="en-NZ" sz="1200" dirty="0" smtClean="0"/>
              <a:t>Geo/Zone/Local redundancy. Cheap </a:t>
            </a:r>
          </a:p>
          <a:p>
            <a:r>
              <a:rPr lang="en-NZ" sz="1000" dirty="0" smtClean="0"/>
              <a:t>Consider Azure </a:t>
            </a:r>
            <a:r>
              <a:rPr lang="en-NZ" sz="1000" dirty="0" err="1" smtClean="0"/>
              <a:t>ServiceBus</a:t>
            </a:r>
            <a:r>
              <a:rPr lang="en-NZ" sz="1000" dirty="0" smtClean="0"/>
              <a:t> if you need Instant Notification, Guaranteed Delivery, FIFO, etc.</a:t>
            </a:r>
            <a:endParaRPr lang="en-NZ" sz="1100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18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51767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Simple jobs that can run continuously </a:t>
            </a:r>
            <a:r>
              <a:rPr lang="en-NZ" sz="1100" dirty="0" smtClean="0"/>
              <a:t>or to a schedule. </a:t>
            </a:r>
            <a:r>
              <a:rPr lang="en-NZ" dirty="0" smtClean="0"/>
              <a:t>Jobs can be EXEs, .JS </a:t>
            </a:r>
            <a:r>
              <a:rPr lang="en-NZ" sz="1100" dirty="0" smtClean="0"/>
              <a:t>and more.</a:t>
            </a:r>
            <a:endParaRPr lang="en-NZ" dirty="0" smtClean="0"/>
          </a:p>
          <a:p>
            <a:r>
              <a:rPr lang="en-NZ" dirty="0" smtClean="0"/>
              <a:t>Can run in same Azure Website as App </a:t>
            </a:r>
            <a:r>
              <a:rPr lang="en-NZ" sz="1100" dirty="0" smtClean="0"/>
              <a:t>or in a standalone Azure Website.</a:t>
            </a:r>
          </a:p>
          <a:p>
            <a:r>
              <a:rPr lang="en-NZ" sz="1200" dirty="0" smtClean="0"/>
              <a:t>WebJobs SDK </a:t>
            </a:r>
            <a:r>
              <a:rPr lang="en-NZ" sz="1100" dirty="0" smtClean="0"/>
              <a:t>is a .NET library that simplifies Queue polling, poison message handling, Blob updates, etc.</a:t>
            </a:r>
          </a:p>
          <a:p>
            <a:endParaRPr lang="en-NZ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19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25097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24/11/2014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24/11/2014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 Websites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/>
              <a:t>w</a:t>
            </a:r>
            <a:r>
              <a:rPr lang="en-NZ" sz="2000" dirty="0" smtClean="0"/>
              <a:t>ith Node.js and the Spotify Web API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8" y="996574"/>
            <a:ext cx="7694512" cy="43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2950723" y="999741"/>
            <a:ext cx="2277030" cy="394827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Azure Website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174452"/>
            <a:ext cx="2057371" cy="63937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263938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4978" y="2908532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iisnode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78108" y="2538487"/>
            <a:ext cx="1632281" cy="389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2207" y="2119052"/>
            <a:ext cx="1638182" cy="4367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445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</p:cNvCxnSpPr>
          <p:nvPr/>
        </p:nvCxnSpPr>
        <p:spPr>
          <a:xfrm flipV="1">
            <a:off x="2236352" y="2472149"/>
            <a:ext cx="1035855" cy="1312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2733089"/>
            <a:ext cx="916608" cy="1761049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18310" y="1607944"/>
            <a:ext cx="1420711" cy="1420461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6868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833555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3274978" y="3331154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Edge.js</a:t>
            </a:r>
            <a:endParaRPr lang="en-NZ" dirty="0" smtClean="0"/>
          </a:p>
        </p:txBody>
      </p:sp>
      <p:cxnSp>
        <p:nvCxnSpPr>
          <p:cNvPr id="36" name="Straight Arrow Connector 35"/>
          <p:cNvCxnSpPr>
            <a:endCxn id="35" idx="2"/>
          </p:cNvCxnSpPr>
          <p:nvPr/>
        </p:nvCxnSpPr>
        <p:spPr>
          <a:xfrm flipV="1">
            <a:off x="4089239" y="3761467"/>
            <a:ext cx="1880" cy="50247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/>
              <a:t>(The new) </a:t>
            </a:r>
            <a:r>
              <a:rPr lang="en-NZ" dirty="0" smtClean="0"/>
              <a:t>Azure Portal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Streaming </a:t>
            </a:r>
            <a:r>
              <a:rPr lang="en-NZ" dirty="0" smtClean="0"/>
              <a:t>logs</a:t>
            </a:r>
            <a:endParaRPr lang="en-NZ" dirty="0"/>
          </a:p>
          <a:p>
            <a:r>
              <a:rPr lang="en-NZ" smtClean="0"/>
              <a:t>Monaco</a:t>
            </a:r>
            <a:endParaRPr lang="en-NZ" dirty="0" smtClean="0"/>
          </a:p>
          <a:p>
            <a:r>
              <a:rPr lang="en-NZ" dirty="0" smtClean="0"/>
              <a:t>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200150"/>
            <a:ext cx="5256584" cy="34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5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Queue Storage, WebJobs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267744" y="1131590"/>
            <a:ext cx="1608595" cy="214158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API</a:t>
            </a:r>
            <a:endParaRPr lang="en-NZ" dirty="0" smtClean="0"/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Sync pattern</a:t>
            </a:r>
            <a:endParaRPr lang="en-NZ" dirty="0"/>
          </a:p>
        </p:txBody>
      </p:sp>
      <p:sp>
        <p:nvSpPr>
          <p:cNvPr id="29" name="Can 28"/>
          <p:cNvSpPr/>
          <p:nvPr/>
        </p:nvSpPr>
        <p:spPr>
          <a:xfrm>
            <a:off x="4716015" y="2826825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4716015" y="1789507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641815"/>
            <a:ext cx="1240456" cy="1361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</a:t>
            </a:r>
          </a:p>
          <a:p>
            <a:pPr algn="ctr"/>
            <a:endParaRPr lang="en-NZ" sz="1400" dirty="0"/>
          </a:p>
          <a:p>
            <a:pPr algn="ctr"/>
            <a:endParaRPr lang="en-NZ" sz="1400" dirty="0" smtClean="0"/>
          </a:p>
          <a:p>
            <a:pPr algn="ctr"/>
            <a:endParaRPr lang="en-NZ" sz="1400" dirty="0" smtClean="0"/>
          </a:p>
        </p:txBody>
      </p:sp>
      <p:sp>
        <p:nvSpPr>
          <p:cNvPr id="36" name="Striped Right Arrow 35"/>
          <p:cNvSpPr/>
          <p:nvPr/>
        </p:nvSpPr>
        <p:spPr>
          <a:xfrm>
            <a:off x="284517" y="1419622"/>
            <a:ext cx="2055325" cy="1853553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UI </a:t>
            </a:r>
            <a:r>
              <a:rPr lang="en-NZ" sz="1400" dirty="0" smtClean="0"/>
              <a:t>Request waits…</a:t>
            </a:r>
          </a:p>
          <a:p>
            <a:pPr algn="ctr"/>
            <a:r>
              <a:rPr lang="en-NZ" sz="1400" i="1" dirty="0" smtClean="0"/>
              <a:t>1700ms</a:t>
            </a:r>
            <a:endParaRPr lang="en-NZ" sz="1400" i="1" dirty="0"/>
          </a:p>
        </p:txBody>
      </p:sp>
      <p:sp>
        <p:nvSpPr>
          <p:cNvPr id="42" name="Rectangle 41"/>
          <p:cNvSpPr/>
          <p:nvPr/>
        </p:nvSpPr>
        <p:spPr>
          <a:xfrm>
            <a:off x="2590095" y="2356593"/>
            <a:ext cx="973793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</a:t>
            </a:r>
            <a:r>
              <a:rPr lang="en-NZ" sz="1400" dirty="0" smtClean="0"/>
              <a:t>DLL</a:t>
            </a:r>
            <a:endParaRPr lang="en-NZ" sz="1400" dirty="0" smtClean="0"/>
          </a:p>
        </p:txBody>
      </p:sp>
      <p:cxnSp>
        <p:nvCxnSpPr>
          <p:cNvPr id="25" name="Elbow Connector 24"/>
          <p:cNvCxnSpPr>
            <a:stCxn id="21" idx="1"/>
          </p:cNvCxnSpPr>
          <p:nvPr/>
        </p:nvCxnSpPr>
        <p:spPr>
          <a:xfrm rot="10800000" flipV="1">
            <a:off x="3563889" y="2057489"/>
            <a:ext cx="1152127" cy="52219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9" idx="2"/>
            <a:endCxn id="42" idx="3"/>
          </p:cNvCxnSpPr>
          <p:nvPr/>
        </p:nvCxnSpPr>
        <p:spPr>
          <a:xfrm rot="10800000">
            <a:off x="3563889" y="2572617"/>
            <a:ext cx="1152127" cy="74276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405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220072" y="1131591"/>
            <a:ext cx="1608595" cy="17281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Message Queue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267744" y="1131590"/>
            <a:ext cx="1608595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API</a:t>
            </a:r>
            <a:endParaRPr lang="en-NZ" i="1" dirty="0" smtClean="0"/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Queue pattern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5601724" y="1275606"/>
            <a:ext cx="823246" cy="82324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Queue Storage</a:t>
            </a:r>
            <a:endParaRPr lang="en-NZ" sz="1400" dirty="0"/>
          </a:p>
        </p:txBody>
      </p:sp>
      <p:sp>
        <p:nvSpPr>
          <p:cNvPr id="29" name="Can 28"/>
          <p:cNvSpPr/>
          <p:nvPr/>
        </p:nvSpPr>
        <p:spPr>
          <a:xfrm>
            <a:off x="2583483" y="3867894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7236296" y="4085918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353783"/>
            <a:ext cx="1240456" cy="92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 + express</a:t>
            </a:r>
          </a:p>
        </p:txBody>
      </p:sp>
      <p:cxnSp>
        <p:nvCxnSpPr>
          <p:cNvPr id="39" name="Elbow Connector 38"/>
          <p:cNvCxnSpPr>
            <a:stCxn id="29" idx="1"/>
            <a:endCxn id="33" idx="2"/>
          </p:cNvCxnSpPr>
          <p:nvPr/>
        </p:nvCxnSpPr>
        <p:spPr>
          <a:xfrm rot="5400000" flipH="1" flipV="1">
            <a:off x="2856885" y="3652738"/>
            <a:ext cx="430313" cy="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Striped Right Arrow 35"/>
          <p:cNvSpPr/>
          <p:nvPr/>
        </p:nvSpPr>
        <p:spPr>
          <a:xfrm>
            <a:off x="284517" y="1419622"/>
            <a:ext cx="2055325" cy="1853553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Quick Response to UI</a:t>
            </a:r>
          </a:p>
          <a:p>
            <a:pPr algn="ctr"/>
            <a:r>
              <a:rPr lang="en-NZ" sz="1400" i="1" dirty="0" smtClean="0"/>
              <a:t>300ms</a:t>
            </a:r>
            <a:endParaRPr lang="en-NZ" sz="1400" i="1" dirty="0"/>
          </a:p>
        </p:txBody>
      </p:sp>
      <p:sp>
        <p:nvSpPr>
          <p:cNvPr id="13" name="Striped Right Arrow 12"/>
          <p:cNvSpPr/>
          <p:nvPr/>
        </p:nvSpPr>
        <p:spPr>
          <a:xfrm>
            <a:off x="3940336" y="1273028"/>
            <a:ext cx="1209388" cy="1091444"/>
          </a:xfrm>
          <a:prstGeom prst="stripedRightArrow">
            <a:avLst>
              <a:gd name="adj1" fmla="val 70945"/>
              <a:gd name="adj2" fmla="val 346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Enqueue</a:t>
            </a:r>
            <a:endParaRPr lang="en-NZ" sz="1100" i="1" dirty="0"/>
          </a:p>
        </p:txBody>
      </p:sp>
      <p:sp>
        <p:nvSpPr>
          <p:cNvPr id="40" name="Rectangle 39"/>
          <p:cNvSpPr/>
          <p:nvPr/>
        </p:nvSpPr>
        <p:spPr>
          <a:xfrm>
            <a:off x="5220072" y="3867894"/>
            <a:ext cx="1608595" cy="112735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err="1" smtClean="0"/>
              <a:t>WebJob</a:t>
            </a:r>
            <a:endParaRPr lang="en-NZ" i="1" dirty="0" smtClean="0"/>
          </a:p>
        </p:txBody>
      </p:sp>
      <p:sp>
        <p:nvSpPr>
          <p:cNvPr id="15" name="Down Arrow 14"/>
          <p:cNvSpPr/>
          <p:nvPr/>
        </p:nvSpPr>
        <p:spPr>
          <a:xfrm>
            <a:off x="5373430" y="2935430"/>
            <a:ext cx="1301878" cy="858463"/>
          </a:xfrm>
          <a:prstGeom prst="downArrow">
            <a:avLst>
              <a:gd name="adj1" fmla="val 67559"/>
              <a:gd name="adj2" fmla="val 546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Dequeue</a:t>
            </a:r>
            <a:endParaRPr lang="en-NZ" sz="1100" dirty="0"/>
          </a:p>
        </p:txBody>
      </p:sp>
      <p:sp>
        <p:nvSpPr>
          <p:cNvPr id="42" name="Rectangle 41"/>
          <p:cNvSpPr/>
          <p:nvPr/>
        </p:nvSpPr>
        <p:spPr>
          <a:xfrm>
            <a:off x="5404141" y="4140686"/>
            <a:ext cx="1240456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EXE</a:t>
            </a:r>
          </a:p>
        </p:txBody>
      </p:sp>
      <p:cxnSp>
        <p:nvCxnSpPr>
          <p:cNvPr id="43" name="Elbow Connector 42"/>
          <p:cNvCxnSpPr>
            <a:stCxn id="42" idx="1"/>
            <a:endCxn id="29" idx="4"/>
          </p:cNvCxnSpPr>
          <p:nvPr/>
        </p:nvCxnSpPr>
        <p:spPr>
          <a:xfrm rot="10800000">
            <a:off x="3560599" y="4356452"/>
            <a:ext cx="1843542" cy="25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21" idx="1"/>
            <a:endCxn id="42" idx="3"/>
          </p:cNvCxnSpPr>
          <p:nvPr/>
        </p:nvCxnSpPr>
        <p:spPr>
          <a:xfrm rot="10800000" flipV="1">
            <a:off x="6644598" y="4353900"/>
            <a:ext cx="591699" cy="28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7640"/>
          <a:stretch/>
        </p:blipFill>
        <p:spPr>
          <a:xfrm>
            <a:off x="5580112" y="1039044"/>
            <a:ext cx="5040560" cy="41044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Azure Queue Storage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978896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3600" dirty="0" smtClean="0"/>
              <a:t>Simple, affordable Message Queue with geo-redundancy that </a:t>
            </a:r>
            <a:r>
              <a:rPr lang="en-NZ" sz="3600" i="1" dirty="0" smtClean="0"/>
              <a:t>massively</a:t>
            </a:r>
            <a:r>
              <a:rPr lang="en-NZ" sz="3600" dirty="0" smtClean="0"/>
              <a:t> scales.</a:t>
            </a:r>
            <a:endParaRPr lang="en-NZ" sz="3600" dirty="0" smtClean="0"/>
          </a:p>
        </p:txBody>
      </p:sp>
    </p:spTree>
    <p:extLst>
      <p:ext uri="{BB962C8B-B14F-4D97-AF65-F5344CB8AC3E}">
        <p14:creationId xmlns:p14="http://schemas.microsoft.com/office/powerpoint/2010/main" val="31330074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WebJobs SDK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663508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4000" dirty="0" smtClean="0"/>
              <a:t>Simple </a:t>
            </a:r>
            <a:r>
              <a:rPr lang="en-NZ" sz="4000" dirty="0" err="1" smtClean="0"/>
              <a:t>cron</a:t>
            </a:r>
            <a:r>
              <a:rPr lang="en-NZ" sz="4000" dirty="0" smtClean="0"/>
              <a:t> / AT / “Scheduled Task” style jobs that are perfect for background processing Storage operations.</a:t>
            </a:r>
            <a:endParaRPr lang="en-NZ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67948"/>
          <a:stretch/>
        </p:blipFill>
        <p:spPr>
          <a:xfrm>
            <a:off x="6948264" y="1059582"/>
            <a:ext cx="2520280" cy="3206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4551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NZ" sz="4400" dirty="0" smtClean="0"/>
              <a:t>Azure WebJobs, Queue Storage</a:t>
            </a:r>
            <a:endParaRPr lang="en-NZ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135652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Recapping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27856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Questions?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 smtClean="0"/>
              <a:t>https</a:t>
            </a:r>
            <a:r>
              <a:rPr lang="en-NZ" sz="2000" dirty="0"/>
              <a:t>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-25114"/>
            <a:ext cx="3189040" cy="20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969553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797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1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351323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3661284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2160" y="123478"/>
            <a:ext cx="2674640" cy="4824536"/>
          </a:xfrm>
        </p:spPr>
        <p:txBody>
          <a:bodyPr>
            <a:normAutofit/>
          </a:bodyPr>
          <a:lstStyle/>
          <a:p>
            <a:r>
              <a:rPr lang="en-NZ" sz="2000" dirty="0" smtClean="0"/>
              <a:t>Azure Websites</a:t>
            </a:r>
          </a:p>
          <a:p>
            <a:r>
              <a:rPr lang="en-NZ" sz="2000" dirty="0" smtClean="0"/>
              <a:t>Node.js</a:t>
            </a:r>
          </a:p>
          <a:p>
            <a:r>
              <a:rPr lang="en-NZ" sz="2000" dirty="0" smtClean="0"/>
              <a:t>Express</a:t>
            </a:r>
          </a:p>
          <a:p>
            <a:r>
              <a:rPr lang="en-NZ" sz="2000" dirty="0" smtClean="0"/>
              <a:t>Sails.js</a:t>
            </a:r>
          </a:p>
          <a:p>
            <a:r>
              <a:rPr lang="en-NZ" sz="2000" dirty="0" smtClean="0"/>
              <a:t>Waterline</a:t>
            </a:r>
          </a:p>
          <a:p>
            <a:r>
              <a:rPr lang="en-NZ" sz="2000" dirty="0" err="1" smtClean="0"/>
              <a:t>MongoDB</a:t>
            </a:r>
            <a:endParaRPr lang="en-NZ" sz="2000" dirty="0" smtClean="0"/>
          </a:p>
          <a:p>
            <a:r>
              <a:rPr lang="en-NZ" sz="2000" dirty="0" err="1" smtClean="0"/>
              <a:t>Angularjs</a:t>
            </a:r>
            <a:endParaRPr lang="en-NZ" sz="2000" dirty="0" smtClean="0"/>
          </a:p>
          <a:p>
            <a:r>
              <a:rPr lang="en-NZ" sz="2000" dirty="0" smtClean="0"/>
              <a:t>Ionic</a:t>
            </a:r>
          </a:p>
          <a:p>
            <a:r>
              <a:rPr lang="en-NZ" sz="2000" dirty="0" smtClean="0"/>
              <a:t>Mobile Angular</a:t>
            </a:r>
          </a:p>
          <a:p>
            <a:r>
              <a:rPr lang="en-NZ" sz="2000" dirty="0" err="1" smtClean="0"/>
              <a:t>PureCSS</a:t>
            </a:r>
            <a:endParaRPr lang="en-NZ" sz="2000" dirty="0" smtClean="0"/>
          </a:p>
        </p:txBody>
      </p:sp>
      <p:pic>
        <p:nvPicPr>
          <p:cNvPr id="1026" name="Picture 2" descr="https://pbs.twimg.com/media/B2tTp-vCcAEefNE.jp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-20538"/>
            <a:ext cx="5184576" cy="518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894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on Azure Websites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339752" y="1203598"/>
            <a:ext cx="4248472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5776" y="1347614"/>
            <a:ext cx="381642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800" y="1500014"/>
            <a:ext cx="3384376" cy="20078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87824" y="1652414"/>
            <a:ext cx="2952328" cy="13513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3131840" y="1809007"/>
            <a:ext cx="1224136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JS</a:t>
            </a:r>
            <a:endParaRPr lang="en-NZ" dirty="0"/>
          </a:p>
        </p:txBody>
      </p:sp>
      <p:sp>
        <p:nvSpPr>
          <p:cNvPr id="9" name="Rectangle 8"/>
          <p:cNvSpPr/>
          <p:nvPr/>
        </p:nvSpPr>
        <p:spPr>
          <a:xfrm>
            <a:off x="4474468" y="1809007"/>
            <a:ext cx="1321668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Programs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30481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in Visual Studio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 smtClean="0"/>
              <a:t>Visual Studio 2015 Preview</a:t>
            </a:r>
          </a:p>
          <a:p>
            <a:r>
              <a:rPr lang="en-NZ" dirty="0" smtClean="0"/>
              <a:t>Visual </a:t>
            </a:r>
            <a:r>
              <a:rPr lang="en-NZ" dirty="0"/>
              <a:t>Studio 2013 Update </a:t>
            </a:r>
            <a:r>
              <a:rPr lang="en-NZ" dirty="0" smtClean="0"/>
              <a:t>4</a:t>
            </a:r>
            <a:endParaRPr lang="en-NZ" dirty="0" smtClean="0"/>
          </a:p>
          <a:p>
            <a:pPr lvl="1"/>
            <a:r>
              <a:rPr lang="en-NZ" sz="2000" dirty="0" smtClean="0"/>
              <a:t>All editions including Express!</a:t>
            </a:r>
          </a:p>
          <a:p>
            <a:r>
              <a:rPr lang="en-NZ" dirty="0" smtClean="0"/>
              <a:t>Visual Studio 2012 Update 4</a:t>
            </a:r>
          </a:p>
          <a:p>
            <a:pPr lvl="1"/>
            <a:r>
              <a:rPr lang="en-NZ" sz="2000" dirty="0" smtClean="0"/>
              <a:t>Pro edition +</a:t>
            </a:r>
            <a:endParaRPr lang="en-NZ" sz="2000" dirty="0"/>
          </a:p>
          <a:p>
            <a:r>
              <a:rPr lang="en-NZ" dirty="0" smtClean="0">
                <a:solidFill>
                  <a:schemeClr val="accent5">
                    <a:lumMod val="50000"/>
                  </a:schemeClr>
                </a:solidFill>
              </a:rPr>
              <a:t>Web Essentials </a:t>
            </a:r>
            <a:r>
              <a:rPr lang="en-NZ" sz="2000" dirty="0" smtClean="0">
                <a:solidFill>
                  <a:schemeClr val="accent5">
                    <a:lumMod val="50000"/>
                  </a:schemeClr>
                </a:solidFill>
              </a:rPr>
              <a:t>(optional)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sv-SE" dirty="0" smtClean="0">
                <a:solidFill>
                  <a:schemeClr val="accent5">
                    <a:lumMod val="50000"/>
                  </a:schemeClr>
                </a:solidFill>
              </a:rPr>
              <a:t>Node Tools for Visual Studio (NTVS)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1.0 beta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3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206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318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2130</TotalTime>
  <Words>616</Words>
  <Application>Microsoft Office PowerPoint</Application>
  <PresentationFormat>On-screen Show (16:9)</PresentationFormat>
  <Paragraphs>156</Paragraphs>
  <Slides>40</Slides>
  <Notes>7</Notes>
  <HiddenSlides>18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Segoe UI</vt:lpstr>
      <vt:lpstr>Segoe UI Light</vt:lpstr>
      <vt:lpstr>Windows 8</vt:lpstr>
      <vt:lpstr>Hacking on Azure Websites</vt:lpstr>
      <vt:lpstr>This talk</vt:lpstr>
      <vt:lpstr>PowerPoint Presentation</vt:lpstr>
      <vt:lpstr>PowerPoint Presentation</vt:lpstr>
      <vt:lpstr>PowerPoint Presentation</vt:lpstr>
      <vt:lpstr>PowerPoint Presentation</vt:lpstr>
      <vt:lpstr>Node.js on Azure Websites</vt:lpstr>
      <vt:lpstr>Node.js in Visual Studio</vt:lpstr>
      <vt:lpstr>Demo</vt:lpstr>
      <vt:lpstr>Spotify Web API</vt:lpstr>
      <vt:lpstr>Demos</vt:lpstr>
      <vt:lpstr>http://jukebox30.azurewebsites.net</vt:lpstr>
      <vt:lpstr>Architecture</vt:lpstr>
      <vt:lpstr>(The new) Azure Portal</vt:lpstr>
      <vt:lpstr>Azure Queue Storage, WebJobs</vt:lpstr>
      <vt:lpstr>Sync pattern</vt:lpstr>
      <vt:lpstr>Queue pattern</vt:lpstr>
      <vt:lpstr>Azure Queue Storage</vt:lpstr>
      <vt:lpstr>WebJobs SDK</vt:lpstr>
      <vt:lpstr>Azure WebJobs, Queue Storage</vt:lpstr>
      <vt:lpstr>Recapping</vt:lpstr>
      <vt:lpstr>Questions?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  <vt:lpstr>What I didn’t talk about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152</cp:revision>
  <dcterms:created xsi:type="dcterms:W3CDTF">2013-09-05T07:40:04Z</dcterms:created>
  <dcterms:modified xsi:type="dcterms:W3CDTF">2014-11-24T10:42:26Z</dcterms:modified>
</cp:coreProperties>
</file>

<file path=docProps/thumbnail.jpeg>
</file>